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0" r:id="rId2"/>
    <p:sldMasterId id="2147483701" r:id="rId3"/>
    <p:sldMasterId id="2147483714" r:id="rId4"/>
    <p:sldMasterId id="2147483659" r:id="rId5"/>
    <p:sldMasterId id="2147483685" r:id="rId6"/>
  </p:sldMasterIdLst>
  <p:notesMasterIdLst>
    <p:notesMasterId r:id="rId22"/>
  </p:notesMasterIdLst>
  <p:handoutMasterIdLst>
    <p:handoutMasterId r:id="rId23"/>
  </p:handoutMasterIdLst>
  <p:sldIdLst>
    <p:sldId id="257" r:id="rId7"/>
    <p:sldId id="270" r:id="rId8"/>
    <p:sldId id="273" r:id="rId9"/>
    <p:sldId id="272" r:id="rId10"/>
    <p:sldId id="274" r:id="rId11"/>
    <p:sldId id="275" r:id="rId12"/>
    <p:sldId id="276" r:id="rId13"/>
    <p:sldId id="277" r:id="rId14"/>
    <p:sldId id="282" r:id="rId15"/>
    <p:sldId id="283" r:id="rId16"/>
    <p:sldId id="279" r:id="rId17"/>
    <p:sldId id="280" r:id="rId18"/>
    <p:sldId id="281" r:id="rId19"/>
    <p:sldId id="284" r:id="rId20"/>
    <p:sldId id="25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4C5D6"/>
    <a:srgbClr val="9ABCC8"/>
    <a:srgbClr val="B3DFF1"/>
    <a:srgbClr val="00AEEF"/>
    <a:srgbClr val="0B2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072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732" y="-162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CA5C1381-D5F4-0742-8B38-B9887AB9292D}" type="datetimeFigureOut">
              <a:rPr lang="en-US" altLang="ja-JP"/>
              <a:pPr>
                <a:defRPr/>
              </a:pPr>
              <a:t>9/30/2014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DBA9DCD4-4135-054B-9699-5E3AFC9234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4420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4924E125-C21E-D749-A677-A9FE86771DBB}" type="datetimeFigureOut">
              <a:rPr lang="en-US" altLang="ja-JP"/>
              <a:pPr>
                <a:defRPr/>
              </a:pPr>
              <a:t>9/30/2014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94016551-067D-AC46-8BE5-79460D1791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59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124" charset="-128"/>
                <a:cs typeface="ヒラギノ角ゴ Pro W3" charset="0"/>
              </a:rPr>
              <a:t>This Title</a:t>
            </a:r>
            <a:r>
              <a:rPr lang="en-GB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ヒラギノ角ゴ Pro W3" pitchFamily="124" charset="-128"/>
                <a:cs typeface="ヒラギノ角ゴ Pro W3" charset="0"/>
              </a:rPr>
              <a:t> Slide is to be used with a custom blur image background.</a:t>
            </a:r>
            <a:endParaRPr lang="en-GB" altLang="ja-JP" sz="1200" kern="1200" dirty="0" smtClean="0">
              <a:solidFill>
                <a:schemeClr val="tx1"/>
              </a:solidFill>
              <a:effectLst/>
              <a:latin typeface="+mn-lt"/>
              <a:ea typeface="ヒラギノ角ゴ Pro W3" pitchFamily="124" charset="-128"/>
              <a:cs typeface="ヒラギノ角ゴ Pro W3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124" charset="-128"/>
                <a:cs typeface="ヒラギノ角ゴ Pro W3" charset="0"/>
              </a:rPr>
              <a:t>The image blur can be created in either PowerPoint or Photoshop.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124" charset="-128"/>
                <a:cs typeface="ヒラギノ角ゴ Pro W3" charset="0"/>
              </a:rPr>
              <a:t>Please see the document “PPT Image Blur Instructions 2014” for guidance.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ヒラギノ角ゴ Pro W3" pitchFamily="124" charset="-128"/>
              <a:cs typeface="ヒラギノ角ゴ Pro W3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ヒラギノ角ゴ Pro W3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ヒラギノ角ゴ Pro W3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E8E679A4-5FE9-494C-907A-0B6E5A20530C}" type="slidenum">
              <a:rPr kumimoji="0" lang="en-US" altLang="ja-JP" sz="1200">
                <a:latin typeface="Calibri" charset="0"/>
              </a:rPr>
              <a:pPr eaLnBrk="1" hangingPunct="1"/>
              <a:t>1</a:t>
            </a:fld>
            <a:endParaRPr kumimoji="0" lang="en-US" altLang="ja-JP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ヒラギノ角ゴ Pro W3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4FFB00B8-CAB4-3044-9D85-8940930E837A}" type="slidenum">
              <a:rPr kumimoji="0" lang="en-US" altLang="ja-JP" sz="1200">
                <a:latin typeface="Calibri" charset="0"/>
              </a:rPr>
              <a:pPr eaLnBrk="1" hangingPunct="1"/>
              <a:t>15</a:t>
            </a:fld>
            <a:endParaRPr kumimoji="0" lang="en-US" altLang="ja-JP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21678" y="2856024"/>
            <a:ext cx="1700644" cy="11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agli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7225" y="6160531"/>
            <a:ext cx="1688453" cy="1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hoto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48885"/>
            <a:ext cx="9144000" cy="35602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hu-HU" altLang="ja-JP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5186" y="2450046"/>
            <a:ext cx="6713630" cy="1929737"/>
          </a:xfrm>
        </p:spPr>
        <p:txBody>
          <a:bodyPr/>
          <a:lstStyle>
            <a:lvl1pPr algn="ctr">
              <a:lnSpc>
                <a:spcPts val="41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3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-1" y="1600200"/>
            <a:ext cx="9144001" cy="3556000"/>
          </a:xfrm>
          <a:solidFill>
            <a:schemeClr val="accent5">
              <a:alpha val="90000"/>
            </a:schemeClr>
          </a:solidFill>
          <a:ln>
            <a:noFill/>
          </a:ln>
        </p:spPr>
        <p:txBody>
          <a:bodyPr lIns="457200" anchor="ctr"/>
          <a:lstStyle>
            <a:lvl1pPr marL="0" indent="0">
              <a:buNone/>
              <a:defRPr b="0" i="0">
                <a:solidFill>
                  <a:srgbClr val="FFFFFF">
                    <a:alpha val="0"/>
                  </a:srgbClr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hu-HU" altLang="ja-JP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49" y="2464645"/>
            <a:ext cx="3448501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rgbClr val="FFFFFF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3650" y="2468093"/>
            <a:ext cx="3317130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3003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0" y="1970618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49" y="2464645"/>
            <a:ext cx="3448501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57801" y="2468093"/>
            <a:ext cx="3317130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no subhead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rner_Sash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8151" y="2464645"/>
            <a:ext cx="8272462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970618"/>
            <a:ext cx="0" cy="290618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49" y="2464645"/>
            <a:ext cx="3448501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3650" y="2468093"/>
            <a:ext cx="3317130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8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8151" y="2464645"/>
            <a:ext cx="8272462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pic>
        <p:nvPicPr>
          <p:cNvPr id="4" name="Picture 3" descr="Corner_Sas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map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1970618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49" y="2464645"/>
            <a:ext cx="3448501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57801" y="2468093"/>
            <a:ext cx="3317130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8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Map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map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8151" y="2464645"/>
            <a:ext cx="8272462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58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699BBF44-197B-384B-9930-E2EA9A1DDE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161456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Only - Grey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443227"/>
          </a:xfrm>
        </p:spPr>
        <p:txBody>
          <a:bodyPr/>
          <a:lstStyle/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699BBF44-197B-384B-9930-E2EA9A1DDE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84225" y="995363"/>
            <a:ext cx="8229600" cy="358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lang="en-US" sz="1800" b="0" baseline="0" dirty="0">
                <a:solidFill>
                  <a:srgbClr val="5EB3DE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0"/>
          <a:stretch/>
        </p:blipFill>
        <p:spPr bwMode="auto">
          <a:xfrm>
            <a:off x="1589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4975" y="4656667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4639" y="5314951"/>
            <a:ext cx="810701" cy="5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4406340"/>
            <a:ext cx="82296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4226" y="5344148"/>
            <a:ext cx="408047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4224" y="5651609"/>
            <a:ext cx="3774309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5396299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ayout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699BBF44-197B-384B-9930-E2EA9A1DDE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327644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Only - Blu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34975" y="569385"/>
            <a:ext cx="0" cy="814916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FFFFFF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F51DAADA-49A7-9C44-97AA-EC614A4AE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  <a:endParaRPr lang="en-US" dirty="0"/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81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84226" y="1845733"/>
            <a:ext cx="3787775" cy="31072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00601" y="1845780"/>
            <a:ext cx="2949575" cy="382645"/>
          </a:xfrm>
        </p:spPr>
        <p:txBody>
          <a:bodyPr/>
          <a:lstStyle>
            <a:lvl1pPr>
              <a:defRPr b="1" baseline="0"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C0D03D31-84B3-E343-B90D-83B1CB61DC4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24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55800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87400" y="1845734"/>
            <a:ext cx="5741988" cy="3710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40F10EFE-19E6-424C-9E28-AF2B3AF81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20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591433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7"/>
            <a:ext cx="8229600" cy="4429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87400" y="1845734"/>
            <a:ext cx="5741988" cy="3710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40F10EFE-19E6-424C-9E28-AF2B3AF81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20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84225" y="995363"/>
            <a:ext cx="8229600" cy="358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lang="en-US" sz="1800" b="0" baseline="0" dirty="0">
                <a:solidFill>
                  <a:srgbClr val="5EB3DE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41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391550"/>
            <a:ext cx="3551362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00600" y="569385"/>
            <a:ext cx="3054350" cy="405764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800601" y="4773956"/>
            <a:ext cx="2080153" cy="1259157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84226" y="1947334"/>
            <a:ext cx="3559175" cy="3680884"/>
          </a:xfrm>
        </p:spPr>
        <p:txBody>
          <a:bodyPr/>
          <a:lstStyle>
            <a:lvl1pPr>
              <a:defRPr baseline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Insert text for sub-bullet</a:t>
            </a:r>
          </a:p>
          <a:p>
            <a:pPr lvl="1"/>
            <a:r>
              <a:rPr lang="en-US" dirty="0" err="1" smtClean="0"/>
              <a:t>Lorum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1"/>
            <a:r>
              <a:rPr lang="en-US" dirty="0" err="1" smtClean="0"/>
              <a:t>Vollorem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fugias</a:t>
            </a:r>
            <a:endParaRPr lang="en-US" dirty="0" smtClean="0"/>
          </a:p>
          <a:p>
            <a:pPr lvl="2"/>
            <a:r>
              <a:rPr lang="en-US" dirty="0" smtClean="0"/>
              <a:t>Insert tertiary level text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16B36389-46A2-3B4C-B276-76751D0062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23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390000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391550"/>
            <a:ext cx="3551362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00600" y="569385"/>
            <a:ext cx="3054350" cy="405764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800601" y="4773956"/>
            <a:ext cx="2080153" cy="1259157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83896" y="1947926"/>
            <a:ext cx="3551362" cy="3672788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  <a:lvl2pPr marL="0" marR="0" indent="-100013" algn="l" defTabSz="4572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/>
            </a:lvl2pPr>
            <a:lvl3pPr marL="215900" marR="0" indent="-8890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 baseline="0"/>
            </a:lvl3pPr>
            <a:lvl4pPr marL="2159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4pPr>
            <a:lvl5pPr marL="21590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98FD48AE-92F5-AA47-AB64-3C31CF8CEC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2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949029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Or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62001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30A115D3-3F9B-0544-95B9-6EED1FB9D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795482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289" y="3158067"/>
            <a:ext cx="2079625" cy="1890184"/>
          </a:xfrm>
          <a:prstGeom prst="rect">
            <a:avLst/>
          </a:prstGeom>
          <a:solidFill>
            <a:srgbClr val="B3DF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>
              <a:solidFill>
                <a:srgbClr val="0093D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92851" y="3158067"/>
            <a:ext cx="2079625" cy="1890184"/>
          </a:xfrm>
          <a:prstGeom prst="rect">
            <a:avLst/>
          </a:prstGeom>
          <a:solidFill>
            <a:srgbClr val="B3DF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800">
              <a:solidFill>
                <a:srgbClr val="0093D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2870" y="3158078"/>
            <a:ext cx="3182991" cy="1890756"/>
          </a:xfrm>
          <a:prstGeom prst="rect">
            <a:avLst/>
          </a:prstGeom>
          <a:gradFill flip="none" rotWithShape="1">
            <a:gsLst>
              <a:gs pos="11000">
                <a:srgbClr val="0B2C6A"/>
              </a:gs>
              <a:gs pos="100000">
                <a:srgbClr val="00AEEF">
                  <a:alpha val="49000"/>
                </a:srgbClr>
              </a:gs>
            </a:gsLst>
            <a:lin ang="160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endParaRPr kumimoji="0" lang="en-US" sz="1800">
              <a:solidFill>
                <a:srgbClr val="0093D0"/>
              </a:solidFill>
              <a:latin typeface="Calibri" charset="0"/>
            </a:endParaRPr>
          </a:p>
        </p:txBody>
      </p:sp>
      <p:pic>
        <p:nvPicPr>
          <p:cNvPr id="21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799667"/>
            <a:ext cx="1524000" cy="10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>
          <a:xfrm>
            <a:off x="783897" y="2724151"/>
            <a:ext cx="2072017" cy="286947"/>
          </a:xfrm>
          <a:solidFill>
            <a:schemeClr val="tx2"/>
          </a:solidFill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sz="1400" b="1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7003" y="3327447"/>
            <a:ext cx="641129" cy="964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75938" y="4312464"/>
            <a:ext cx="1335832" cy="486515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000" b="1" baseline="0"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95415" y="4312465"/>
            <a:ext cx="998385" cy="4736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000" b="1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6399970" y="4312464"/>
            <a:ext cx="1335832" cy="486515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000" b="1" baseline="0"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4140835" y="4312465"/>
            <a:ext cx="998385" cy="4736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000" b="1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5174498" y="4312465"/>
            <a:ext cx="998385" cy="4736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000" b="1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3095415" y="3327447"/>
            <a:ext cx="641129" cy="964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141128" y="3327447"/>
            <a:ext cx="641129" cy="964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8" name="Picture Placeholder 3"/>
          <p:cNvSpPr>
            <a:spLocks noGrp="1"/>
          </p:cNvSpPr>
          <p:nvPr>
            <p:ph type="pic" sz="quarter" idx="48"/>
          </p:nvPr>
        </p:nvSpPr>
        <p:spPr>
          <a:xfrm>
            <a:off x="5172821" y="3327447"/>
            <a:ext cx="641129" cy="964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9" name="Picture Placeholder 3"/>
          <p:cNvSpPr>
            <a:spLocks noGrp="1"/>
          </p:cNvSpPr>
          <p:nvPr>
            <p:ph type="pic" sz="quarter" idx="49"/>
          </p:nvPr>
        </p:nvSpPr>
        <p:spPr>
          <a:xfrm>
            <a:off x="6408611" y="3327447"/>
            <a:ext cx="641129" cy="964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51"/>
          </p:nvPr>
        </p:nvSpPr>
        <p:spPr>
          <a:xfrm>
            <a:off x="2982870" y="2724151"/>
            <a:ext cx="3182991" cy="286947"/>
          </a:xfrm>
          <a:solidFill>
            <a:schemeClr val="tx2"/>
          </a:solidFill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sz="1400" b="1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11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6292151" y="2724151"/>
            <a:ext cx="2072017" cy="286947"/>
          </a:xfrm>
          <a:solidFill>
            <a:schemeClr val="tx2"/>
          </a:solidFill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sz="1400" b="1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53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627419C9-E3D8-9A43-A148-B7DB15CD8B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82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Develop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83897" y="1853845"/>
            <a:ext cx="3446569" cy="2838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 baseline="0"/>
            </a:lvl1pPr>
            <a:lvl2pPr marL="0" marR="0" indent="0" algn="l" defTabSz="4572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/>
            </a:lvl2pPr>
            <a:lvl3pPr marL="1270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3pPr>
            <a:lvl4pPr marL="2159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  <a:lvl5pPr marL="21590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391550"/>
            <a:ext cx="3551362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00600" y="569385"/>
            <a:ext cx="3054350" cy="546372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16A2F851-6BFF-CD43-A7B4-9330F7A6F6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21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60015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0"/>
          <a:stretch/>
        </p:blipFill>
        <p:spPr bwMode="auto">
          <a:xfrm>
            <a:off x="1589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7400" y="4406340"/>
            <a:ext cx="82296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7401" y="5344148"/>
            <a:ext cx="4080479" cy="307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7400" y="5651609"/>
            <a:ext cx="3774309" cy="38986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5613388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ase 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61024" y="2298560"/>
            <a:ext cx="1774825" cy="98917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54674" y="4393929"/>
            <a:ext cx="1774825" cy="989177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50" b="0" baseline="0">
                <a:latin typeface="Arial Bold"/>
                <a:cs typeface="Arial 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noProof="0" dirty="0" smtClean="0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458352" y="2298561"/>
            <a:ext cx="1774825" cy="989177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50" b="0" baseline="0">
                <a:latin typeface="Arial Bold"/>
                <a:cs typeface="Arial 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noProof="0" dirty="0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458352" y="4393930"/>
            <a:ext cx="1774825" cy="989177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50" b="0" baseline="0">
                <a:latin typeface="Arial Bold"/>
                <a:cs typeface="Arial 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noProof="0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7401" y="1903445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0601" y="1904353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00601" y="4018609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86772" y="4019517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D8208868-DD5B-6F43-8B46-9050387DDB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26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830464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ease 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7401" y="1903445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7401" y="2947128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401" y="3990353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87401" y="5033579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800601" y="1902989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00601" y="2946672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800601" y="3989897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800601" y="5033123"/>
            <a:ext cx="761427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84690" y="2125101"/>
            <a:ext cx="1569271" cy="576884"/>
          </a:xfrm>
        </p:spPr>
        <p:txBody>
          <a:bodyPr/>
          <a:lstStyle>
            <a:lvl1pPr mar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331054" y="2134028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682903" y="3161001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29268" y="3169928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82903" y="4205853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29268" y="4214780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1682903" y="5229393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29268" y="5238320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5696102" y="2119698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342466" y="2128625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694316" y="3155598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7340680" y="3164525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694316" y="4200450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7340680" y="4209377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5694316" y="5223990"/>
            <a:ext cx="1569271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7340680" y="5232917"/>
            <a:ext cx="1231380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 smtClean="0"/>
              <a:t>Click to edit Master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3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2" name="Footer Placeholder 21"/>
          <p:cNvSpPr>
            <a:spLocks noGrp="1"/>
          </p:cNvSpPr>
          <p:nvPr>
            <p:ph type="ftr" sz="quarter" idx="38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1292815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Op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8030" y="1903445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0601" y="1903445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00601" y="4018609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87401" y="4018609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55302" y="1903445"/>
            <a:ext cx="1888098" cy="1343049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55302" y="4018609"/>
            <a:ext cx="1888098" cy="136284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458352" y="1903445"/>
            <a:ext cx="1774825" cy="121963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458352" y="4018609"/>
            <a:ext cx="1774825" cy="1194015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6674E1-7D90-4346-A42C-2C2B04F463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26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79596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55932" y="1903444"/>
            <a:ext cx="1774825" cy="158732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55932" y="4018608"/>
            <a:ext cx="1774825" cy="160405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458352" y="1903444"/>
            <a:ext cx="1774825" cy="1627832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458352" y="4018608"/>
            <a:ext cx="1774825" cy="160405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552136"/>
            <a:ext cx="82296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8658" y="1903445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0601" y="1903445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00601" y="4018609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88030" y="4018609"/>
            <a:ext cx="1533525" cy="201450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5772F300-FC2D-CD4D-A2A9-E9A46DC101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26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87341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406149"/>
            <a:ext cx="3551362" cy="1155977"/>
          </a:xfrm>
        </p:spPr>
        <p:txBody>
          <a:bodyPr/>
          <a:lstStyle>
            <a:lvl1pPr>
              <a:defRPr sz="2100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83897" y="2895735"/>
            <a:ext cx="3452813" cy="2670179"/>
          </a:xfrm>
        </p:spPr>
        <p:txBody>
          <a:bodyPr/>
          <a:lstStyle>
            <a:lvl1pPr>
              <a:defRPr sz="1400" b="0"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00601" y="599040"/>
            <a:ext cx="2966771" cy="511617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83896" y="1815958"/>
            <a:ext cx="1449418" cy="782711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CADCA97F-E7CF-C044-8E73-909E0B8DB7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20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4186515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83897" y="2939532"/>
            <a:ext cx="3446589" cy="298776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baseline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800601" y="3841039"/>
            <a:ext cx="3446589" cy="1844984"/>
          </a:xfrm>
        </p:spPr>
        <p:txBody>
          <a:bodyPr/>
          <a:lstStyle>
            <a:lvl1pPr>
              <a:defRPr baseline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406147"/>
            <a:ext cx="3551362" cy="1158240"/>
          </a:xfrm>
        </p:spPr>
        <p:txBody>
          <a:bodyPr/>
          <a:lstStyle>
            <a:lvl1pPr>
              <a:defRPr sz="2100" baseline="0">
                <a:solidFill>
                  <a:srgbClr val="00467F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00600" y="1927102"/>
            <a:ext cx="2058152" cy="160591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1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83896" y="1927102"/>
            <a:ext cx="1749424" cy="782711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79176" y="1906854"/>
            <a:ext cx="1324662" cy="80295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800601" y="376957"/>
            <a:ext cx="3563177" cy="1185163"/>
          </a:xfrm>
        </p:spPr>
        <p:txBody>
          <a:bodyPr anchor="ctr"/>
          <a:lstStyle>
            <a:lvl1pPr>
              <a:lnSpc>
                <a:spcPct val="100000"/>
              </a:lnSpc>
              <a:defRPr sz="2100" b="1" baseline="0">
                <a:solidFill>
                  <a:srgbClr val="00467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38DD5521-F6FE-B942-B0E5-8308D9F9BE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25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305952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81050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1918" y="745067"/>
            <a:ext cx="4747481" cy="694267"/>
          </a:xfrm>
        </p:spPr>
        <p:txBody>
          <a:bodyPr anchor="b"/>
          <a:lstStyle>
            <a:lvl1pPr>
              <a:defRPr sz="2100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/>
          </p:nvPr>
        </p:nvSpPr>
        <p:spPr>
          <a:xfrm>
            <a:off x="1881188" y="1576917"/>
            <a:ext cx="5365750" cy="4030133"/>
          </a:xfrm>
          <a:solidFill>
            <a:srgbClr val="E5E7E7"/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 smtClean="0"/>
              <a:t>Click icon to add media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4DCDF9C1-C5CC-FB4E-93F3-277E6FDB17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781050" y="6032500"/>
            <a:ext cx="2895600" cy="36618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dirty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2522760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9144000" cy="6858000"/>
          </a:xfrm>
          <a:solidFill>
            <a:srgbClr val="E5E7E7"/>
          </a:solidFill>
        </p:spPr>
        <p:txBody>
          <a:bodyPr rtlCol="0" anchor="ctr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altLang="ja-JP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8042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orner_Sash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20350" y="1590825"/>
            <a:ext cx="3452813" cy="921788"/>
          </a:xfrm>
        </p:spPr>
        <p:txBody>
          <a:bodyPr/>
          <a:lstStyle>
            <a:lvl1pPr>
              <a:defRPr sz="1200" b="1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20350" y="2859078"/>
            <a:ext cx="3452813" cy="134981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438151" y="6301318"/>
            <a:ext cx="244475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2B0BC7A1-D08C-C444-8EF0-779930BCEE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/>
          <p:nvPr userDrawn="1"/>
        </p:nvSpPr>
        <p:spPr>
          <a:xfrm>
            <a:off x="985652" y="0"/>
            <a:ext cx="3871356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2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/White Overlay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84316" y="949396"/>
            <a:ext cx="3531389" cy="4680128"/>
          </a:xfrm>
        </p:spPr>
        <p:txBody>
          <a:bodyPr/>
          <a:lstStyle>
            <a:lvl1pPr>
              <a:defRPr sz="1450" b="1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00024" y="949396"/>
            <a:ext cx="3452813" cy="2146312"/>
          </a:xfrm>
        </p:spPr>
        <p:txBody>
          <a:bodyPr/>
          <a:lstStyle>
            <a:lvl1pPr>
              <a:defRPr sz="1400" b="1" baseline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800024" y="3639974"/>
            <a:ext cx="3531389" cy="2090549"/>
          </a:xfrm>
        </p:spPr>
        <p:txBody>
          <a:bodyPr spcCol="4572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" b="1" baseline="0">
                <a:solidFill>
                  <a:srgbClr val="4B4B4B"/>
                </a:solidFill>
                <a:latin typeface="Arial Bold"/>
                <a:cs typeface="Arial Bold"/>
              </a:defRPr>
            </a:lvl1pPr>
            <a:lvl2pPr marL="171450" indent="-171450">
              <a:defRPr sz="850" baseline="0"/>
            </a:lvl2pPr>
            <a:lvl3pPr>
              <a:defRPr baseline="0"/>
            </a:lvl3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4"/>
          <a:stretch/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34975" y="2952752"/>
            <a:ext cx="0" cy="12128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787400" y="2620981"/>
            <a:ext cx="82296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7401" y="3558790"/>
            <a:ext cx="4080479" cy="307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7400" y="3866251"/>
            <a:ext cx="3774309" cy="38986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pic>
        <p:nvPicPr>
          <p:cNvPr id="13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71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" descr="White_Transparenc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0"/>
            <a:ext cx="8556517" cy="6858000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95000">
                <a:schemeClr val="tx1"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xtLst/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 rtlCol="0">
            <a:noAutofit/>
          </a:bodyPr>
          <a:lstStyle>
            <a:lvl1pPr marL="0" indent="0" algn="ctr">
              <a:buNone/>
              <a:defRPr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altLang="ja-JP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77966" y="949396"/>
            <a:ext cx="3531389" cy="247743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00601" y="949396"/>
            <a:ext cx="3452813" cy="247743"/>
          </a:xfrm>
        </p:spPr>
        <p:txBody>
          <a:bodyPr/>
          <a:lstStyle>
            <a:lvl1pPr>
              <a:defRPr sz="1400" b="1" baseline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800601" y="3639974"/>
            <a:ext cx="3531389" cy="20905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" b="1" baseline="0">
                <a:solidFill>
                  <a:schemeClr val="tx2"/>
                </a:solidFill>
                <a:latin typeface="Arial Bold"/>
                <a:cs typeface="Arial Bold"/>
              </a:defRPr>
            </a:lvl1pPr>
            <a:lvl2pPr marL="171450" indent="-171450">
              <a:defRPr sz="850" baseline="0"/>
            </a:lvl2pPr>
            <a:lvl3pPr>
              <a:defRPr baseline="0"/>
            </a:lvl3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44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771526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FFFFFF"/>
                </a:solidFill>
                <a:cs typeface="Arial" pitchFamily="34" charset="0"/>
              </a:rPr>
              <a:t>Confidential – Colliers International 2014</a:t>
            </a:r>
          </a:p>
        </p:txBody>
      </p:sp>
      <p:pic>
        <p:nvPicPr>
          <p:cNvPr id="7" name="Picture 7" descr="Colliers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0364" y="563034"/>
            <a:ext cx="902133" cy="6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71525" y="1655234"/>
            <a:ext cx="2990850" cy="3551767"/>
            <a:chOff x="771478" y="1241453"/>
            <a:chExt cx="2991329" cy="266373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1478" y="1241453"/>
              <a:ext cx="2991329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1478" y="3905188"/>
              <a:ext cx="2991329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00600" y="1655234"/>
            <a:ext cx="2990850" cy="3551767"/>
            <a:chOff x="771478" y="1241453"/>
            <a:chExt cx="2991329" cy="266373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71478" y="1241453"/>
              <a:ext cx="2991329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1478" y="3905188"/>
              <a:ext cx="2991329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1525" y="1807954"/>
            <a:ext cx="2565400" cy="3121983"/>
          </a:xfrm>
        </p:spPr>
        <p:txBody>
          <a:bodyPr/>
          <a:lstStyle>
            <a:lvl1pPr>
              <a:lnSpc>
                <a:spcPts val="3000"/>
              </a:lnSpc>
              <a:defRPr sz="2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00600" y="1833222"/>
            <a:ext cx="3756124" cy="353772"/>
          </a:xfrm>
        </p:spPr>
        <p:txBody>
          <a:bodyPr/>
          <a:lstStyle>
            <a:lvl1pPr>
              <a:lnSpc>
                <a:spcPct val="100000"/>
              </a:lnSpc>
              <a:defRPr sz="16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800600" y="2908255"/>
            <a:ext cx="3654524" cy="353772"/>
          </a:xfrm>
        </p:spPr>
        <p:txBody>
          <a:bodyPr/>
          <a:lstStyle>
            <a:lvl1pPr>
              <a:lnSpc>
                <a:spcPct val="100000"/>
              </a:lnSpc>
              <a:defRPr sz="16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00600" y="3970681"/>
            <a:ext cx="3692624" cy="353772"/>
          </a:xfrm>
        </p:spPr>
        <p:txBody>
          <a:bodyPr/>
          <a:lstStyle>
            <a:lvl1pPr>
              <a:lnSpc>
                <a:spcPct val="100000"/>
              </a:lnSpc>
              <a:defRPr sz="16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9"/>
          </p:nvPr>
        </p:nvSpPr>
        <p:spPr>
          <a:xfrm>
            <a:off x="771525" y="6032500"/>
            <a:ext cx="2895600" cy="366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438151" y="6301318"/>
            <a:ext cx="244475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D3FDE8C5-4D90-CE41-8E6A-8F3287A614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1" name="Picture 20" descr="Corner_Sash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7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orner_Sash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87400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smtClean="0">
                <a:solidFill>
                  <a:srgbClr val="FFFFFF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1051" y="1087966"/>
            <a:ext cx="3243263" cy="29040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38151" y="6301318"/>
            <a:ext cx="244475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DAB21349-0AEE-B645-A7D1-7ABFACE579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5942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84225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226" y="1375835"/>
            <a:ext cx="2653041" cy="2086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784225" y="6032500"/>
            <a:ext cx="28956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  <p:extLst>
      <p:ext uri="{BB962C8B-B14F-4D97-AF65-F5344CB8AC3E}">
        <p14:creationId xmlns:p14="http://schemas.microsoft.com/office/powerpoint/2010/main" val="1974384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m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4049"/>
          </a:xfrm>
          <a:prstGeom prst="rect">
            <a:avLst/>
          </a:prstGeom>
        </p:spPr>
      </p:pic>
      <p:sp>
        <p:nvSpPr>
          <p:cNvPr id="4" name="Text Placeholder 7"/>
          <p:cNvSpPr txBox="1">
            <a:spLocks/>
          </p:cNvSpPr>
          <p:nvPr/>
        </p:nvSpPr>
        <p:spPr>
          <a:xfrm>
            <a:off x="787400" y="6432551"/>
            <a:ext cx="174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kumimoji="0" lang="en-US" altLang="ja-JP" sz="500" dirty="0" smtClean="0">
                <a:solidFill>
                  <a:srgbClr val="4D4D4D"/>
                </a:solidFill>
                <a:cs typeface="Arial" pitchFamily="34" charset="0"/>
              </a:rPr>
              <a:t>Confidential – Colliers International 2014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7401" y="1375835"/>
            <a:ext cx="2653041" cy="20862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38151" y="6301318"/>
            <a:ext cx="244475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B2E3042C-8C4D-C94C-A8C3-F43701E437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" name="Picture 9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hu-HU" altLang="ja-JP" noProof="0" smtClean="0"/>
              <a:t>Kép beszúrásához kattintson az ikonra</a:t>
            </a:r>
            <a:endParaRPr lang="en-US" altLang="ja-JP" noProof="0" dirty="0" smtClean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-1" y="1803401"/>
            <a:ext cx="9144001" cy="5067375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457200" anchor="ctr"/>
          <a:lstStyle>
            <a:lvl1pPr marL="0" indent="0">
              <a:buNone/>
              <a:defRPr b="0" i="0">
                <a:solidFill>
                  <a:srgbClr val="FFFFFF">
                    <a:alpha val="0"/>
                  </a:srgbClr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7400" y="4406340"/>
            <a:ext cx="8229600" cy="808019"/>
          </a:xfrm>
        </p:spPr>
        <p:txBody>
          <a:bodyPr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7401" y="5344148"/>
            <a:ext cx="4080479" cy="307461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7400" y="5651609"/>
            <a:ext cx="3774309" cy="389867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00489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hu-HU" altLang="ja-JP" noProof="0" smtClean="0"/>
              <a:t>Kép beszúrásához kattintson az ikonra</a:t>
            </a:r>
            <a:endParaRPr lang="en-US" altLang="ja-JP" noProof="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7400" y="4406340"/>
            <a:ext cx="8229600" cy="808019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7401" y="5344148"/>
            <a:ext cx="408047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7400" y="5651609"/>
            <a:ext cx="3774309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6057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4"/>
          <a:stretch/>
        </p:blipFill>
        <p:spPr bwMode="auto">
          <a:xfrm>
            <a:off x="1590" y="0"/>
            <a:ext cx="9140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4975" y="4656667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4639" y="5314951"/>
            <a:ext cx="810701" cy="5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83896" y="4406340"/>
            <a:ext cx="82296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4225" y="5344149"/>
            <a:ext cx="3594823" cy="30746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4224" y="5651609"/>
            <a:ext cx="3364923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  <a:p>
            <a:pPr lvl="1"/>
            <a:r>
              <a:rPr lang="hu-HU" altLang="ja-JP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1847190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4"/>
          <a:stretch/>
        </p:blipFill>
        <p:spPr bwMode="auto">
          <a:xfrm>
            <a:off x="1590" y="0"/>
            <a:ext cx="9140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1970618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49" y="2464645"/>
            <a:ext cx="3448501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73650" y="2468093"/>
            <a:ext cx="3317130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altLang="ja-JP" smtClean="0"/>
              <a:t>Mintaszöveg szerkesztése</a:t>
            </a:r>
          </a:p>
          <a:p>
            <a:pPr lvl="1"/>
            <a:r>
              <a:rPr lang="hu-HU" altLang="ja-JP" smtClean="0"/>
              <a:t>Második szint</a:t>
            </a:r>
          </a:p>
          <a:p>
            <a:pPr lvl="2"/>
            <a:r>
              <a:rPr lang="hu-HU" altLang="ja-JP" smtClean="0"/>
              <a:t>Harmadik szint</a:t>
            </a:r>
          </a:p>
        </p:txBody>
      </p:sp>
      <p:pic>
        <p:nvPicPr>
          <p:cNvPr id="7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0"/>
          <a:stretch/>
        </p:blipFill>
        <p:spPr bwMode="auto">
          <a:xfrm>
            <a:off x="1589" y="0"/>
            <a:ext cx="9142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5186" y="2450046"/>
            <a:ext cx="6713630" cy="1929737"/>
          </a:xfrm>
        </p:spPr>
        <p:txBody>
          <a:bodyPr/>
          <a:lstStyle>
            <a:lvl1pPr algn="ctr">
              <a:lnSpc>
                <a:spcPts val="41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hu-HU" altLang="ja-JP" smtClean="0"/>
              <a:t>Mintacím szerkesztése</a:t>
            </a:r>
            <a:endParaRPr lang="en-US" dirty="0"/>
          </a:p>
        </p:txBody>
      </p:sp>
      <p:pic>
        <p:nvPicPr>
          <p:cNvPr id="4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&amp; Divider slides</a:t>
            </a:r>
          </a:p>
        </p:txBody>
      </p:sp>
      <p:sp>
        <p:nvSpPr>
          <p:cNvPr id="102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1" y="1856318"/>
            <a:ext cx="3419475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Equi is si quia quis esero corrupt iorumqui berum ipsanda quam esedianis et vollorem est fugias con eturessin cullaccum veles utem restibus aligendelis.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Lorum ipsum dolor</a:t>
            </a:r>
          </a:p>
          <a:p>
            <a:pPr lvl="1"/>
            <a:r>
              <a:rPr lang="en-US"/>
              <a:t>Vollorem est fugias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Next line in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4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umimoji="1" sz="2300" b="1" kern="1200">
          <a:solidFill>
            <a:schemeClr val="tx2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kumimoji="1" lang="en-US" sz="14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1pPr>
      <a:lvl2pPr marL="100013" indent="-100013" algn="l" defTabSz="457200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kumimoji="1" sz="13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2pPr>
      <a:lvl3pPr marL="215900" indent="-88900" algn="l" defTabSz="457200" rtl="0" eaLnBrk="1" fontAlgn="base" hangingPunct="1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kumimoji="1"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3pPr>
      <a:lvl4pPr marL="215900" indent="1155700" algn="l" defTabSz="457200" rtl="0" eaLnBrk="1" fontAlgn="base" hangingPunct="1">
        <a:lnSpc>
          <a:spcPts val="1350"/>
        </a:lnSpc>
        <a:spcBef>
          <a:spcPts val="600"/>
        </a:spcBef>
        <a:spcAft>
          <a:spcPct val="0"/>
        </a:spcAft>
        <a:buFont typeface="Arial" charset="0"/>
        <a:defRPr kumimoji="1"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4pPr>
      <a:lvl5pPr marL="215900" indent="161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defRPr kumimoji="1"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Inside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1" y="6301318"/>
            <a:ext cx="24447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 smtClean="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fld id="{E9EDC02E-ABD6-0842-8264-D6764EB72F06}" type="slidenum">
              <a:rPr lang="en-US" altLang="ja-JP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0" y="1856318"/>
            <a:ext cx="3556000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Equi</a:t>
            </a:r>
            <a:r>
              <a:rPr lang="en-US" dirty="0"/>
              <a:t> is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esero</a:t>
            </a:r>
            <a:r>
              <a:rPr lang="en-US" dirty="0"/>
              <a:t> corrupt </a:t>
            </a:r>
            <a:r>
              <a:rPr lang="en-US" dirty="0" err="1"/>
              <a:t>iorumqui</a:t>
            </a:r>
            <a:r>
              <a:rPr lang="en-US" dirty="0"/>
              <a:t> </a:t>
            </a:r>
            <a:r>
              <a:rPr lang="en-US" dirty="0" err="1"/>
              <a:t>berum</a:t>
            </a:r>
            <a:r>
              <a:rPr lang="en-US" dirty="0"/>
              <a:t> </a:t>
            </a:r>
            <a:r>
              <a:rPr lang="en-US" dirty="0" err="1"/>
              <a:t>ipsanda</a:t>
            </a:r>
            <a:r>
              <a:rPr lang="en-US" dirty="0"/>
              <a:t> quam </a:t>
            </a:r>
            <a:r>
              <a:rPr lang="en-US" dirty="0" err="1"/>
              <a:t>esedianis</a:t>
            </a:r>
            <a:r>
              <a:rPr lang="en-US" dirty="0"/>
              <a:t> et </a:t>
            </a:r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r>
              <a:rPr lang="en-US" dirty="0"/>
              <a:t> con </a:t>
            </a:r>
            <a:r>
              <a:rPr lang="en-US" dirty="0" err="1"/>
              <a:t>eturessin</a:t>
            </a:r>
            <a:r>
              <a:rPr lang="en-US" dirty="0"/>
              <a:t> </a:t>
            </a:r>
            <a:r>
              <a:rPr lang="en-US" dirty="0" err="1"/>
              <a:t>cullaccum</a:t>
            </a:r>
            <a:r>
              <a:rPr lang="en-US" dirty="0"/>
              <a:t> </a:t>
            </a:r>
            <a:r>
              <a:rPr lang="en-US" dirty="0" err="1"/>
              <a:t>veles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restibus</a:t>
            </a:r>
            <a:r>
              <a:rPr lang="en-US" dirty="0"/>
              <a:t> </a:t>
            </a:r>
            <a:r>
              <a:rPr lang="en-US" dirty="0" err="1"/>
              <a:t>aligendelis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Next line in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87400" y="6032500"/>
            <a:ext cx="28956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975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_Sash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87" r:id="rId2"/>
    <p:sldLayoutId id="2147483985" r:id="rId3"/>
    <p:sldLayoutId id="2147483960" r:id="rId4"/>
    <p:sldLayoutId id="2147483961" r:id="rId5"/>
    <p:sldLayoutId id="2147483962" r:id="rId6"/>
    <p:sldLayoutId id="2147483986" r:id="rId7"/>
    <p:sldLayoutId id="2147483963" r:id="rId8"/>
    <p:sldLayoutId id="2147483964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chemeClr val="tx2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400" kern="1200">
          <a:solidFill>
            <a:schemeClr val="accent5"/>
          </a:solidFill>
          <a:latin typeface="Arial"/>
          <a:ea typeface="ヒラギノ角ゴ Pro W3" pitchFamily="124" charset="-128"/>
          <a:cs typeface="Arial"/>
        </a:defRPr>
      </a:lvl1pPr>
      <a:lvl2pPr marL="115888" indent="-109538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chemeClr val="accent5"/>
          </a:solidFill>
          <a:latin typeface="Arial"/>
          <a:ea typeface="ヒラギノ角ゴ Pro W3" pitchFamily="124" charset="-128"/>
          <a:cs typeface="Arial"/>
        </a:defRPr>
      </a:lvl2pPr>
      <a:lvl3pPr marL="231775" indent="-1143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chemeClr val="accent5"/>
          </a:solidFill>
          <a:latin typeface="Arial"/>
          <a:ea typeface="ヒラギノ角ゴ Pro W3" pitchFamily="124" charset="-128"/>
          <a:cs typeface="Arial"/>
        </a:defRPr>
      </a:lvl3pPr>
      <a:lvl4pPr marL="342900" indent="-100013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chemeClr val="accent5"/>
          </a:solidFill>
          <a:latin typeface="Arial"/>
          <a:ea typeface="ヒラギノ角ゴ Pro W3" pitchFamily="124" charset="-128"/>
          <a:cs typeface="Arial"/>
        </a:defRPr>
      </a:lvl4pPr>
      <a:lvl5pPr marL="342900" indent="-10001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chemeClr val="accent5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Org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1" y="6301318"/>
            <a:ext cx="24447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307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0" y="1856318"/>
            <a:ext cx="3556000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Equi is si quia quis esero corrupt iorumqui berum ipsanda quam esedianis et vollorem est fugias con eturessin cullaccum veles utem restibus aligendelis.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Lorum ipsum dolor</a:t>
            </a:r>
          </a:p>
          <a:p>
            <a:pPr lvl="1"/>
            <a:r>
              <a:rPr lang="en-US"/>
              <a:t>Vollorem est fugias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Next line in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  <a:p>
            <a:pPr lvl="2"/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87400" y="6032500"/>
            <a:ext cx="28956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975" y="569385"/>
            <a:ext cx="0" cy="814916"/>
          </a:xfrm>
          <a:prstGeom prst="line">
            <a:avLst/>
          </a:prstGeom>
          <a:ln>
            <a:solidFill>
              <a:srgbClr val="0046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rner_S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00467F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4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1pPr>
      <a:lvl2pPr marL="742950" indent="-842963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2pPr>
      <a:lvl3pPr marL="215900" indent="-889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3pPr>
      <a:lvl4pPr marL="215900" indent="11557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4pPr>
      <a:lvl5pPr marL="215900" indent="161290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Sales &amp; Leases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1" y="6301318"/>
            <a:ext cx="24447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410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0" y="1856318"/>
            <a:ext cx="3556000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Equi is si quia quis esero corrupt iorumqui berum ipsanda quam esedianis et vollorem est fugias con eturessin cullaccum veles utem restibus aligendelis.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Lorum ipsum dolor</a:t>
            </a:r>
          </a:p>
          <a:p>
            <a:pPr lvl="1"/>
            <a:r>
              <a:rPr lang="en-US"/>
              <a:t>Vollorem est fugias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Next line in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  <a:p>
            <a:pPr lvl="2"/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87400" y="6032500"/>
            <a:ext cx="28956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975" y="569385"/>
            <a:ext cx="0" cy="814916"/>
          </a:xfrm>
          <a:prstGeom prst="line">
            <a:avLst/>
          </a:prstGeom>
          <a:ln>
            <a:solidFill>
              <a:srgbClr val="0046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rner_Sash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00467F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4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1pPr>
      <a:lvl2pPr marL="742950" indent="-842963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2pPr>
      <a:lvl3pPr marL="215900" indent="-889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3pPr>
      <a:lvl4pPr marL="215900" indent="11557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4pPr>
      <a:lvl5pPr marL="215900" indent="161290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Case Studies &amp;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1" y="6301318"/>
            <a:ext cx="24447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512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1" y="1856318"/>
            <a:ext cx="3419475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Equi is si quia quis esero corrupt iorumqui berum ipsanda quam esedianis et vollorem est fugias con eturessin cullaccum veles utem restibus aligendelis.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Lorum ipsum dolor</a:t>
            </a:r>
          </a:p>
          <a:p>
            <a:pPr lvl="1"/>
            <a:r>
              <a:rPr lang="en-US"/>
              <a:t>Vollorem est fugias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Next line in third level</a:t>
            </a:r>
          </a:p>
          <a:p>
            <a:pPr lvl="3"/>
            <a:r>
              <a:rPr lang="en-US"/>
              <a:t>Fourth Level</a:t>
            </a:r>
          </a:p>
          <a:p>
            <a:pPr lvl="2"/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87400" y="6032500"/>
            <a:ext cx="28956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7092" y="5998535"/>
            <a:ext cx="1206908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00467F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4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1pPr>
      <a:lvl2pPr marL="742950" indent="-842963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2pPr>
      <a:lvl3pPr marL="215900" indent="-889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3pPr>
      <a:lvl4pPr marL="342900" indent="-1143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2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4pPr>
      <a:lvl5pPr marL="215900" indent="161290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sz="1100" kern="1200">
          <a:solidFill>
            <a:schemeClr val="tx2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787400" y="560918"/>
            <a:ext cx="82296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Guidelines Content</a:t>
            </a:r>
          </a:p>
        </p:txBody>
      </p:sp>
      <p:sp>
        <p:nvSpPr>
          <p:cNvPr id="614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87401" y="1856318"/>
            <a:ext cx="3419475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Equi</a:t>
            </a:r>
            <a:r>
              <a:rPr lang="en-US" altLang="en-US" noProof="0" dirty="0" smtClean="0"/>
              <a:t> is </a:t>
            </a:r>
            <a:r>
              <a:rPr lang="en-US" altLang="en-US" noProof="0" dirty="0" err="1" smtClean="0"/>
              <a:t>si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quia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quis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esero</a:t>
            </a:r>
            <a:r>
              <a:rPr lang="en-US" altLang="en-US" noProof="0" dirty="0" smtClean="0"/>
              <a:t> corrupt </a:t>
            </a:r>
            <a:r>
              <a:rPr lang="en-US" altLang="en-US" noProof="0" dirty="0" err="1" smtClean="0"/>
              <a:t>iorumqui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berum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ipsanda</a:t>
            </a:r>
            <a:r>
              <a:rPr lang="en-US" altLang="en-US" noProof="0" dirty="0" smtClean="0"/>
              <a:t> quam </a:t>
            </a:r>
            <a:r>
              <a:rPr lang="en-US" altLang="en-US" noProof="0" dirty="0" err="1" smtClean="0"/>
              <a:t>esedianis</a:t>
            </a:r>
            <a:r>
              <a:rPr lang="en-US" altLang="en-US" noProof="0" dirty="0" smtClean="0"/>
              <a:t> et </a:t>
            </a:r>
            <a:r>
              <a:rPr lang="en-US" altLang="en-US" noProof="0" dirty="0" err="1" smtClean="0"/>
              <a:t>vollorem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est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fugias</a:t>
            </a:r>
            <a:r>
              <a:rPr lang="en-US" altLang="en-US" noProof="0" dirty="0" smtClean="0"/>
              <a:t> con </a:t>
            </a:r>
            <a:r>
              <a:rPr lang="en-US" altLang="en-US" noProof="0" dirty="0" err="1" smtClean="0"/>
              <a:t>eturessin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cullaccum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veles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utem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restibus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aligendelis</a:t>
            </a:r>
            <a:r>
              <a:rPr lang="en-US" altLang="en-US" noProof="0" dirty="0" smtClean="0"/>
              <a:t>.</a:t>
            </a:r>
          </a:p>
          <a:p>
            <a:pPr lvl="1"/>
            <a:endParaRPr lang="en-US" altLang="en-US" noProof="0" dirty="0" smtClean="0"/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1"/>
            <a:r>
              <a:rPr lang="en-US" altLang="en-US" noProof="0" dirty="0" err="1" smtClean="0"/>
              <a:t>Lorum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ipsum</a:t>
            </a:r>
            <a:r>
              <a:rPr lang="en-US" altLang="en-US" noProof="0" dirty="0" smtClean="0"/>
              <a:t> dolor</a:t>
            </a:r>
          </a:p>
          <a:p>
            <a:pPr lvl="1"/>
            <a:r>
              <a:rPr lang="en-US" altLang="en-US" noProof="0" dirty="0" err="1" smtClean="0"/>
              <a:t>Vollorem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est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fugias</a:t>
            </a:r>
            <a:endParaRPr lang="en-US" altLang="en-US" noProof="0" dirty="0" smtClean="0"/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2"/>
            <a:r>
              <a:rPr lang="en-US" altLang="en-US" noProof="0" dirty="0" smtClean="0"/>
              <a:t>Next line in 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3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5450" y="6301318"/>
            <a:ext cx="36512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87400" y="6032500"/>
            <a:ext cx="28956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*This will be the style for footnotes.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00467F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4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1pPr>
      <a:lvl2pPr indent="-100013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2pPr>
      <a:lvl3pPr marL="215900" indent="-889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3pPr>
      <a:lvl4pPr marL="342900" indent="-1143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rgbClr val="4B4B4B"/>
          </a:solidFill>
          <a:latin typeface="Arial"/>
          <a:ea typeface="ヒラギノ角ゴ Pro W3" pitchFamily="124" charset="-128"/>
          <a:cs typeface="Arial"/>
        </a:defRPr>
      </a:lvl4pPr>
      <a:lvl5pPr marL="215900" indent="161290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sz="1100" kern="1200">
          <a:solidFill>
            <a:schemeClr val="tx2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6.wdp"/><Relationship Id="rId1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9.jpeg"/><Relationship Id="rId17" Type="http://schemas.microsoft.com/office/2007/relationships/hdphoto" Target="../media/hdphoto8.wdp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38.jpeg"/><Relationship Id="rId19" Type="http://schemas.microsoft.com/office/2007/relationships/hdphoto" Target="../media/hdphoto9.wdp"/><Relationship Id="rId4" Type="http://schemas.openxmlformats.org/officeDocument/2006/relationships/image" Target="../media/image35.jpeg"/><Relationship Id="rId9" Type="http://schemas.microsoft.com/office/2007/relationships/hdphoto" Target="../media/hdphoto4.wdp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4" y="4406900"/>
            <a:ext cx="7065813" cy="145043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ea typeface="+mj-ea"/>
              </a:rPr>
              <a:t>Az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ingatlanközvetítés</a:t>
            </a:r>
            <a:r>
              <a:rPr lang="en-US" dirty="0">
                <a:ea typeface="+mj-ea"/>
              </a:rPr>
              <a:t> és </a:t>
            </a:r>
            <a:r>
              <a:rPr lang="en-US" dirty="0" err="1">
                <a:ea typeface="+mj-ea"/>
              </a:rPr>
              <a:t>értékbecslés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etikai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kérdései</a:t>
            </a:r>
            <a:r>
              <a:rPr lang="en-US" dirty="0">
                <a:ea typeface="+mj-ea"/>
              </a:rPr>
              <a:t> vs. a </a:t>
            </a:r>
            <a:r>
              <a:rPr lang="en-US" dirty="0" err="1">
                <a:ea typeface="+mj-ea"/>
              </a:rPr>
              <a:t>megbízói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magatartás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változása</a:t>
            </a:r>
            <a:endParaRPr lang="en-US" dirty="0">
              <a:ea typeface="+mj-ea"/>
            </a:endParaRPr>
          </a:p>
        </p:txBody>
      </p:sp>
      <p:sp>
        <p:nvSpPr>
          <p:cNvPr id="5530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84226" y="5893028"/>
            <a:ext cx="3775075" cy="389467"/>
          </a:xfrm>
        </p:spPr>
        <p:txBody>
          <a:bodyPr/>
          <a:lstStyle/>
          <a:p>
            <a:pPr marL="0" indent="0"/>
            <a:r>
              <a:rPr altLang="ja-JP" dirty="0" smtClean="0">
                <a:latin typeface="Arial" charset="0"/>
                <a:ea typeface="ヒラギノ角ゴ Pro W3" charset="0"/>
              </a:rPr>
              <a:t>2014</a:t>
            </a:r>
            <a:r>
              <a:rPr lang="hu-HU" altLang="ja-JP" dirty="0" smtClean="0">
                <a:latin typeface="Arial" charset="0"/>
                <a:ea typeface="ヒラギノ角ゴ Pro W3" charset="0"/>
              </a:rPr>
              <a:t> október 3.</a:t>
            </a:r>
            <a:endParaRPr altLang="ja-JP" dirty="0">
              <a:latin typeface="Arial" charset="0"/>
              <a:ea typeface="ヒラギノ角ゴ Pro W3" charset="0"/>
            </a:endParaRPr>
          </a:p>
          <a:p>
            <a:pPr marL="0" indent="0"/>
            <a:endParaRPr altLang="ja-JP" dirty="0">
              <a:latin typeface="Arial" charset="0"/>
              <a:ea typeface="ヒラギノ角ゴ Pro W3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4975" y="4751553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10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0" y="1424940"/>
            <a:ext cx="80073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Hogyan tovább?</a:t>
            </a:r>
          </a:p>
          <a:p>
            <a:r>
              <a:rPr lang="hu-HU" dirty="0"/>
              <a:t>-	az etikai normák önkéntes követése</a:t>
            </a:r>
          </a:p>
          <a:p>
            <a:r>
              <a:rPr lang="hu-HU" dirty="0"/>
              <a:t>-	betartatás, szankcionálás</a:t>
            </a:r>
          </a:p>
          <a:p>
            <a:pPr algn="just"/>
            <a:endParaRPr lang="hu-HU" b="1" u="sng" dirty="0"/>
          </a:p>
          <a:p>
            <a:pPr algn="just"/>
            <a:r>
              <a:rPr lang="hu-HU" b="1" u="sng" dirty="0" smtClean="0"/>
              <a:t>Van még számos feladat: </a:t>
            </a:r>
          </a:p>
          <a:p>
            <a:pPr algn="just"/>
            <a:r>
              <a:rPr lang="hu-HU" dirty="0" smtClean="0"/>
              <a:t>	-	képzések / akkreditáció</a:t>
            </a:r>
          </a:p>
          <a:p>
            <a:pPr algn="just"/>
            <a:r>
              <a:rPr lang="hu-HU" dirty="0"/>
              <a:t>	</a:t>
            </a:r>
            <a:r>
              <a:rPr lang="hu-HU" dirty="0" smtClean="0"/>
              <a:t>-	szakmai megtisztítása a „kóklerektől”</a:t>
            </a:r>
          </a:p>
          <a:p>
            <a:pPr algn="just"/>
            <a:r>
              <a:rPr lang="hu-HU" dirty="0"/>
              <a:t>	</a:t>
            </a:r>
            <a:r>
              <a:rPr lang="hu-HU" dirty="0" smtClean="0"/>
              <a:t>-	törvényi háttér elavult</a:t>
            </a:r>
          </a:p>
          <a:p>
            <a:pPr algn="just"/>
            <a:r>
              <a:rPr lang="hu-HU" dirty="0" smtClean="0"/>
              <a:t>	-	nagyobb jogvédelem az etikus közvetítők részére</a:t>
            </a:r>
          </a:p>
          <a:p>
            <a:pPr algn="just"/>
            <a:r>
              <a:rPr lang="hu-HU" dirty="0"/>
              <a:t>	</a:t>
            </a:r>
            <a:r>
              <a:rPr lang="hu-HU" dirty="0" smtClean="0"/>
              <a:t>-	szakmai színvonal és kommunikáció gyenge</a:t>
            </a:r>
          </a:p>
          <a:p>
            <a:pPr algn="just"/>
            <a:r>
              <a:rPr lang="hu-HU" dirty="0"/>
              <a:t>	</a:t>
            </a:r>
            <a:r>
              <a:rPr lang="hu-HU" dirty="0" smtClean="0"/>
              <a:t>-	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5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</a:t>
            </a:r>
            <a:r>
              <a:rPr lang="hu-HU" sz="2400" dirty="0" smtClean="0"/>
              <a:t>értékbecslésben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11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312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A vonatkozó törvények </a:t>
            </a:r>
            <a:r>
              <a:rPr lang="hu-HU" b="1" dirty="0" smtClean="0"/>
              <a:t>szabályozzák a munkafolyamatokat, de nem kellően szabályozottak az etikai kérdések</a:t>
            </a:r>
            <a:endParaRPr lang="hu-HU" b="1" dirty="0"/>
          </a:p>
          <a:p>
            <a:endParaRPr lang="hu-HU" dirty="0" smtClean="0"/>
          </a:p>
          <a:p>
            <a:pPr algn="just"/>
            <a:r>
              <a:rPr lang="hu-HU" b="1" dirty="0" smtClean="0"/>
              <a:t>Mi szabályozza az értékbecslők etikus munkavégzését?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MAISZ etikai ajánlások és etikai bizottság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Magyar Kereskedelmi és Iparkamara Ingatlangazdálkodók </a:t>
            </a:r>
            <a:r>
              <a:rPr lang="hu-HU" dirty="0"/>
              <a:t>etikai </a:t>
            </a:r>
            <a:r>
              <a:rPr lang="hu-HU" dirty="0" smtClean="0"/>
              <a:t>kódexe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RICS</a:t>
            </a:r>
            <a:r>
              <a:rPr lang="hu-HU" i="1" dirty="0" smtClean="0"/>
              <a:t> (nem elfogadott)</a:t>
            </a:r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 smtClean="0"/>
              <a:t>Pénzintézetek előírásai, cégek belső szabályai, stb.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algn="just"/>
            <a:r>
              <a:rPr lang="hu-HU" dirty="0" smtClean="0"/>
              <a:t>Számos helyen megjelenik az etika fogalma, tehát akkor nincsenek etikai problémák?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Értékbecslés - etikai problémák és a megbízói magatartás változása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12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312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A válság előtt: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az értékbecslés többnyire hitelezési célt szolgált, a megbízó érdeke a magas érték volt - </a:t>
            </a:r>
            <a:r>
              <a:rPr lang="hu-HU" b="1" dirty="0" smtClean="0">
                <a:solidFill>
                  <a:srgbClr val="FF0000"/>
                </a:solidFill>
              </a:rPr>
              <a:t>befolyásolás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 pénzkihelyezési kényszer miatt a finanszírozó sok esetben elfogadta a magas értékeket – </a:t>
            </a:r>
            <a:r>
              <a:rPr lang="hu-HU" b="1" dirty="0" smtClean="0">
                <a:solidFill>
                  <a:srgbClr val="FF0000"/>
                </a:solidFill>
              </a:rPr>
              <a:t>hanyagság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az értékbecslők jelentős része gyenge színvonalon dolgozott, „sorozatgyártás” </a:t>
            </a:r>
            <a:r>
              <a:rPr lang="hu-HU" dirty="0"/>
              <a:t>– </a:t>
            </a:r>
            <a:r>
              <a:rPr lang="hu-HU" b="1" dirty="0">
                <a:solidFill>
                  <a:srgbClr val="FF0000"/>
                </a:solidFill>
              </a:rPr>
              <a:t>hanyagság</a:t>
            </a:r>
            <a:endParaRPr lang="hu-HU" dirty="0"/>
          </a:p>
          <a:p>
            <a:pPr algn="just"/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862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Értékbecslés - etikai </a:t>
            </a:r>
            <a:r>
              <a:rPr lang="hu-HU" sz="2400" dirty="0"/>
              <a:t>problémák és a megbízói magatartás </a:t>
            </a:r>
            <a:r>
              <a:rPr lang="hu-HU" sz="2400" dirty="0" smtClean="0"/>
              <a:t>változása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13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312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A </a:t>
            </a:r>
            <a:r>
              <a:rPr lang="hu-HU" b="1" dirty="0"/>
              <a:t>válság </a:t>
            </a:r>
            <a:r>
              <a:rPr lang="hu-HU" b="1" dirty="0" smtClean="0"/>
              <a:t>alatt:</a:t>
            </a:r>
            <a:endParaRPr lang="hu-HU" b="1" dirty="0"/>
          </a:p>
          <a:p>
            <a:pPr marL="342900" indent="-342900" algn="just">
              <a:buFontTx/>
              <a:buChar char="-"/>
            </a:pPr>
            <a:r>
              <a:rPr lang="hu-HU" dirty="0"/>
              <a:t>az ügyfél </a:t>
            </a:r>
            <a:r>
              <a:rPr lang="hu-HU" dirty="0" smtClean="0"/>
              <a:t>érdeke sok esetben (de már nem minden esetben) a </a:t>
            </a:r>
            <a:r>
              <a:rPr lang="hu-HU" dirty="0"/>
              <a:t>magas </a:t>
            </a:r>
            <a:r>
              <a:rPr lang="hu-HU" dirty="0" smtClean="0"/>
              <a:t>ingatlanérték - </a:t>
            </a:r>
            <a:r>
              <a:rPr lang="hu-HU" b="1" dirty="0">
                <a:solidFill>
                  <a:srgbClr val="FF0000"/>
                </a:solidFill>
              </a:rPr>
              <a:t>befolyásolás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egyes esetekben a finanszírozó </a:t>
            </a:r>
            <a:r>
              <a:rPr lang="hu-HU" dirty="0"/>
              <a:t>érdeke </a:t>
            </a:r>
            <a:r>
              <a:rPr lang="hu-HU" dirty="0" smtClean="0"/>
              <a:t>a </a:t>
            </a:r>
            <a:r>
              <a:rPr lang="hu-HU" dirty="0"/>
              <a:t>magas </a:t>
            </a:r>
            <a:r>
              <a:rPr lang="hu-HU" dirty="0" smtClean="0"/>
              <a:t>ingatlanérték (céltartalék probléma, nem akarnak szembenézni a valósággal) </a:t>
            </a:r>
            <a:r>
              <a:rPr lang="hu-HU" dirty="0"/>
              <a:t>- </a:t>
            </a:r>
            <a:r>
              <a:rPr lang="hu-HU" b="1" dirty="0">
                <a:solidFill>
                  <a:srgbClr val="FF0000"/>
                </a:solidFill>
              </a:rPr>
              <a:t>befolyásolás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több esetben a finanszírozó visszaélt a helyzetével a finanszírozottal szemben – </a:t>
            </a:r>
            <a:r>
              <a:rPr lang="hu-HU" b="1" dirty="0" smtClean="0">
                <a:solidFill>
                  <a:srgbClr val="FF0000"/>
                </a:solidFill>
              </a:rPr>
              <a:t>erőfölény alkalmazása</a:t>
            </a:r>
          </a:p>
          <a:p>
            <a:pPr marL="342900" indent="-342900" algn="just">
              <a:buFontTx/>
              <a:buChar char="-"/>
            </a:pPr>
            <a:r>
              <a:rPr lang="hu-HU" dirty="0"/>
              <a:t>több esetben a finanszírozó </a:t>
            </a:r>
            <a:r>
              <a:rPr lang="hu-HU" dirty="0" smtClean="0"/>
              <a:t>visszaél </a:t>
            </a:r>
            <a:r>
              <a:rPr lang="hu-HU" dirty="0"/>
              <a:t>a helyzetével </a:t>
            </a:r>
            <a:r>
              <a:rPr lang="hu-HU" dirty="0" smtClean="0"/>
              <a:t>az értékbecslővel szemben </a:t>
            </a:r>
            <a:r>
              <a:rPr lang="hu-HU" dirty="0"/>
              <a:t>– </a:t>
            </a:r>
            <a:r>
              <a:rPr lang="hu-HU" b="1" dirty="0">
                <a:solidFill>
                  <a:srgbClr val="FF0000"/>
                </a:solidFill>
              </a:rPr>
              <a:t>erőfölény </a:t>
            </a:r>
            <a:r>
              <a:rPr lang="hu-HU" b="1" dirty="0" smtClean="0">
                <a:solidFill>
                  <a:srgbClr val="FF0000"/>
                </a:solidFill>
              </a:rPr>
              <a:t>alkalmazása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gyenge </a:t>
            </a:r>
            <a:r>
              <a:rPr lang="hu-HU" b="1" dirty="0" smtClean="0">
                <a:solidFill>
                  <a:srgbClr val="FF0000"/>
                </a:solidFill>
              </a:rPr>
              <a:t>fizetési morál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több finanszírozó stratégiája az „</a:t>
            </a:r>
            <a:r>
              <a:rPr lang="hu-HU" dirty="0" err="1" smtClean="0"/>
              <a:t>ál-restrukturálás</a:t>
            </a:r>
            <a:r>
              <a:rPr lang="hu-HU" dirty="0" smtClean="0"/>
              <a:t>” (5 év kamat fizetés, lízing, leírások) -</a:t>
            </a:r>
            <a:r>
              <a:rPr lang="hu-HU" b="1" dirty="0" smtClean="0">
                <a:solidFill>
                  <a:srgbClr val="FF0000"/>
                </a:solidFill>
              </a:rPr>
              <a:t> hanyagság</a:t>
            </a:r>
            <a:r>
              <a:rPr lang="hu-HU" dirty="0" smtClean="0"/>
              <a:t>  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326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14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0" y="1424940"/>
            <a:ext cx="8007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Hogyan tovább?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 finanszírozók részéről felelősebb, kiszámíthatóbb gondolkodás szükséges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 vállalási árak tekintetében a jelenlegi gyilkos árversenynek meg kell szűnnie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a gyenge szakmai színvonalon dolgozó, illetve etikátlan értékelőket ki kell hogy vesse a szakma magából</a:t>
            </a:r>
          </a:p>
          <a:p>
            <a:pPr marL="342900" indent="-342900" algn="just">
              <a:buFontTx/>
              <a:buChar char="-"/>
            </a:pPr>
            <a:r>
              <a:rPr lang="hu-HU" dirty="0" smtClean="0"/>
              <a:t>oktatás, képzés, továbbképzés – reagálás a megváltozott piaci környezetre</a:t>
            </a:r>
          </a:p>
        </p:txBody>
      </p:sp>
    </p:spTree>
    <p:extLst>
      <p:ext uri="{BB962C8B-B14F-4D97-AF65-F5344CB8AC3E}">
        <p14:creationId xmlns:p14="http://schemas.microsoft.com/office/powerpoint/2010/main" val="2900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4406900"/>
            <a:ext cx="8229600" cy="80645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ea typeface="+mj-ea"/>
              </a:rPr>
              <a:t>Köszönöm a figyelmet!</a:t>
            </a:r>
            <a:endParaRPr lang="en-US" dirty="0">
              <a:ea typeface="+mj-e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975" y="4656667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Az ingatlanközvetítői szakma evolúciója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2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7116"/>
            <a:ext cx="2103825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683568" y="3695308"/>
            <a:ext cx="78488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H="1">
            <a:off x="1547664" y="3551292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187624" y="3875328"/>
            <a:ext cx="10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2000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flipH="1">
            <a:off x="4096152" y="3515288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923928" y="31099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2005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7" descr="https://encrypted-tbn3.gstatic.com/images?q=tbn:ANd9GcRVOX7iAIgc5gaLXlDra6xNThq57rxJNjJEaATNAfcubdyn-uP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7" y="4261010"/>
            <a:ext cx="1961243" cy="14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0575"/>
            <a:ext cx="2209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 flipH="1">
            <a:off x="5940152" y="3537525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6740388" y="3767585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FF0000"/>
                </a:solidFill>
              </a:rPr>
              <a:t>BIZALOM?</a:t>
            </a:r>
            <a:endParaRPr lang="hu-HU" sz="3000" b="1" dirty="0">
              <a:solidFill>
                <a:srgbClr val="FF0000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01" y="1823100"/>
            <a:ext cx="1856615" cy="13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https://encrypted-tbn0.gstatic.com/images?q=tbn:ANd9GcTYf9EgKbHUagYGQ7KdDyOcJ5BuvlV-NHVl_Q_r_77LUmmVYsnbH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37" y="4487396"/>
            <a:ext cx="1960112" cy="1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hitelvalasztek.hu/wp-content/uploads/2013/02/elado_haz-300x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94891"/>
            <a:ext cx="1045261" cy="7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gyenes összekötő 18"/>
          <p:cNvCxnSpPr/>
          <p:nvPr/>
        </p:nvCxnSpPr>
        <p:spPr>
          <a:xfrm flipH="1">
            <a:off x="8062977" y="3553557"/>
            <a:ext cx="187816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884367" y="3119244"/>
            <a:ext cx="90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68" y="1967116"/>
            <a:ext cx="1465565" cy="10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5436096" y="3902040"/>
            <a:ext cx="86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8462"/>
            <a:ext cx="2175833" cy="15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encrypted-tbn0.gstatic.com/images?q=tbn:ANd9GcSYyTEuP0wi87T41CFjTC7JAvGNjDby4eExYf28DBl3VcmQ1FO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13" y="2241792"/>
            <a:ext cx="1993078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Az értékbecslések szerepe az ingatlanpiacon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3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7116"/>
            <a:ext cx="2103825" cy="15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683568" y="3695308"/>
            <a:ext cx="7848872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H="1">
            <a:off x="1547664" y="3551292"/>
            <a:ext cx="187816" cy="36004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187624" y="3875328"/>
            <a:ext cx="10602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2000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flipH="1">
            <a:off x="4096152" y="3515288"/>
            <a:ext cx="187816" cy="36004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923928" y="3109952"/>
            <a:ext cx="8640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2005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7" descr="https://encrypted-tbn3.gstatic.com/images?q=tbn:ANd9GcRVOX7iAIgc5gaLXlDra6xNThq57rxJNjJEaATNAfcubdyn-uPyz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7" y="4261010"/>
            <a:ext cx="1961243" cy="14008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7875"/>
            <a:ext cx="2209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 flipH="1">
            <a:off x="5940152" y="3537525"/>
            <a:ext cx="187816" cy="36004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6740388" y="3767585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FF0000"/>
                </a:solidFill>
              </a:rPr>
              <a:t>BIZALOM?</a:t>
            </a:r>
            <a:endParaRPr lang="hu-HU" sz="3000" b="1" dirty="0">
              <a:solidFill>
                <a:srgbClr val="FF0000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01" y="1823100"/>
            <a:ext cx="1856615" cy="13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https://encrypted-tbn0.gstatic.com/images?q=tbn:ANd9GcTYf9EgKbHUagYGQ7KdDyOcJ5BuvlV-NHVl_Q_r_77LUmmVYsnbHQ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37" y="4487396"/>
            <a:ext cx="1960112" cy="11116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hitelvalasztek.hu/wp-content/uploads/2013/02/elado_haz-300x2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94891"/>
            <a:ext cx="1045261" cy="7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gyenes összekötő 18"/>
          <p:cNvCxnSpPr/>
          <p:nvPr/>
        </p:nvCxnSpPr>
        <p:spPr>
          <a:xfrm flipH="1">
            <a:off x="8062977" y="3553557"/>
            <a:ext cx="187816" cy="360040"/>
          </a:xfrm>
          <a:prstGeom prst="lin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884367" y="3119244"/>
            <a:ext cx="90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68" y="1967116"/>
            <a:ext cx="1465565" cy="10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5436096" y="3902040"/>
            <a:ext cx="8656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8462"/>
            <a:ext cx="2175833" cy="150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encrypted-tbn0.gstatic.com/images?q=tbn:ANd9GcSYyTEuP0wi87T41CFjTC7JAvGNjDby4eExYf28DBl3VcmQ1FOe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13" y="2241792"/>
            <a:ext cx="1993078" cy="11161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1547664" y="1576965"/>
            <a:ext cx="7048500" cy="3876646"/>
          </a:xfrm>
          <a:custGeom>
            <a:avLst/>
            <a:gdLst>
              <a:gd name="connsiteX0" fmla="*/ 0 w 7048500"/>
              <a:gd name="connsiteY0" fmla="*/ 1539846 h 3876646"/>
              <a:gd name="connsiteX1" fmla="*/ 3060700 w 7048500"/>
              <a:gd name="connsiteY1" fmla="*/ 53946 h 3876646"/>
              <a:gd name="connsiteX2" fmla="*/ 5041900 w 7048500"/>
              <a:gd name="connsiteY2" fmla="*/ 3241646 h 3876646"/>
              <a:gd name="connsiteX3" fmla="*/ 7048500 w 7048500"/>
              <a:gd name="connsiteY3" fmla="*/ 3876646 h 38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0" h="3876646">
                <a:moveTo>
                  <a:pt x="0" y="1539846"/>
                </a:moveTo>
                <a:cubicBezTo>
                  <a:pt x="1110191" y="655079"/>
                  <a:pt x="2220383" y="-229687"/>
                  <a:pt x="3060700" y="53946"/>
                </a:cubicBezTo>
                <a:cubicBezTo>
                  <a:pt x="3901017" y="337579"/>
                  <a:pt x="4377267" y="2604529"/>
                  <a:pt x="5041900" y="3241646"/>
                </a:cubicBezTo>
                <a:cubicBezTo>
                  <a:pt x="5706533" y="3878763"/>
                  <a:pt x="6701367" y="3789863"/>
                  <a:pt x="7048500" y="3876646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4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0073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BIZALOM hiánya</a:t>
            </a:r>
          </a:p>
          <a:p>
            <a:pPr marL="342900" indent="-342900">
              <a:buFontTx/>
              <a:buChar char="-"/>
            </a:pPr>
            <a:r>
              <a:rPr lang="hu-HU" dirty="0"/>
              <a:t>Ügyfelek – ingatlanszakma 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Ügyfelek - ingatlanközvetítő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Ingatlanközvetítők egymás közt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Együttműködők (bank, ügyvéd, stb.) – ingatlanszakma </a:t>
            </a:r>
          </a:p>
          <a:p>
            <a:endParaRPr lang="hu-HU" dirty="0"/>
          </a:p>
          <a:p>
            <a:r>
              <a:rPr lang="hu-HU" b="1" dirty="0" smtClean="0"/>
              <a:t>Bizalom nélkül nincs üzlet! </a:t>
            </a:r>
          </a:p>
          <a:p>
            <a:endParaRPr lang="hu-HU" b="1" dirty="0" smtClean="0"/>
          </a:p>
          <a:p>
            <a:r>
              <a:rPr lang="hu-HU" b="1" dirty="0" smtClean="0"/>
              <a:t>Mi </a:t>
            </a:r>
            <a:r>
              <a:rPr lang="hu-HU" b="1" dirty="0"/>
              <a:t>segíthet? </a:t>
            </a:r>
            <a:r>
              <a:rPr lang="hu-HU" b="1" dirty="0" smtClean="0"/>
              <a:t>	Az </a:t>
            </a:r>
            <a:r>
              <a:rPr lang="hu-HU" b="1" dirty="0"/>
              <a:t>etikus </a:t>
            </a:r>
            <a:r>
              <a:rPr lang="hu-HU" b="1" dirty="0" smtClean="0"/>
              <a:t>munkavégzés?</a:t>
            </a:r>
            <a:endParaRPr lang="hu-HU" b="1" dirty="0"/>
          </a:p>
          <a:p>
            <a:endParaRPr lang="hu-HU" b="1" dirty="0" smtClean="0"/>
          </a:p>
          <a:p>
            <a:pPr marL="342900" indent="-34290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73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5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007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szabályozza az ingatlanközvetítői munkát?</a:t>
            </a:r>
          </a:p>
          <a:p>
            <a:r>
              <a:rPr lang="hu-HU" dirty="0" smtClean="0"/>
              <a:t>-	Rendeletek, jogszabályok </a:t>
            </a:r>
            <a:r>
              <a:rPr lang="hu-HU" i="1" dirty="0" smtClean="0"/>
              <a:t>(nem naprakész)</a:t>
            </a:r>
          </a:p>
          <a:p>
            <a:r>
              <a:rPr lang="hu-HU" dirty="0" smtClean="0"/>
              <a:t>-	Adójogszabályok</a:t>
            </a:r>
          </a:p>
          <a:p>
            <a:r>
              <a:rPr lang="hu-HU" dirty="0" smtClean="0"/>
              <a:t>-	OKJ-s képzettséghez kötöttség </a:t>
            </a:r>
            <a:r>
              <a:rPr lang="hu-HU" i="1" dirty="0" smtClean="0"/>
              <a:t>(hiányosságok)</a:t>
            </a:r>
          </a:p>
          <a:p>
            <a:r>
              <a:rPr lang="hu-HU" dirty="0" smtClean="0"/>
              <a:t>-	Jegyzői regisztrációhoz kötöttség</a:t>
            </a:r>
          </a:p>
          <a:p>
            <a:r>
              <a:rPr lang="hu-HU" dirty="0" smtClean="0"/>
              <a:t>-	Cégek belső szabályrendszere </a:t>
            </a:r>
            <a:r>
              <a:rPr lang="hu-HU" i="1" dirty="0" smtClean="0"/>
              <a:t>(hálózatok előnyben)</a:t>
            </a:r>
            <a:endParaRPr lang="hu-HU" i="1" dirty="0"/>
          </a:p>
          <a:p>
            <a:endParaRPr lang="hu-HU" dirty="0" smtClean="0"/>
          </a:p>
          <a:p>
            <a:pPr marL="342900" indent="-34290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0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6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0073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A vonatkozó törvények </a:t>
            </a:r>
            <a:r>
              <a:rPr lang="hu-HU" b="1" dirty="0" smtClean="0"/>
              <a:t>nem kellően szabályozzák az etikai kérdéseket, és a munkafolyamatokat</a:t>
            </a:r>
            <a:endParaRPr lang="hu-HU" b="1" dirty="0"/>
          </a:p>
          <a:p>
            <a:endParaRPr lang="hu-HU" sz="1000" dirty="0" smtClean="0"/>
          </a:p>
          <a:p>
            <a:pPr algn="just"/>
            <a:r>
              <a:rPr lang="hu-HU" b="1" dirty="0" smtClean="0"/>
              <a:t>Mi szabályozza az ingatlanközvetítők etikus munkavégzését?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MAISZ etikai ajánlások és etikai bizottság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Magyar Kereskedelmi és Iparkamara Ingatlangazdálkodók </a:t>
            </a:r>
            <a:r>
              <a:rPr lang="hu-HU" dirty="0"/>
              <a:t>etikai </a:t>
            </a:r>
            <a:r>
              <a:rPr lang="hu-HU" dirty="0" smtClean="0"/>
              <a:t>kódexe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Vállalkozások belső szabályzatai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Ingatlanközvetítők etikai normagyűjteménye – BKIK, több ingatlanpiaci szervezet és nagyobb hálózatok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721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7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1978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Az etikai normagyűjtemény fejezetei 1.</a:t>
            </a:r>
          </a:p>
          <a:p>
            <a:endParaRPr lang="hu-HU" sz="1000" dirty="0"/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szövetségek fokozott szerepe (hálózatok?)</a:t>
            </a:r>
          </a:p>
          <a:p>
            <a:pPr algn="just"/>
            <a:r>
              <a:rPr lang="hu-HU" sz="2000" dirty="0"/>
              <a:t>Az ingatlanközvetítés általános szabályai</a:t>
            </a:r>
          </a:p>
          <a:p>
            <a:pPr algn="just"/>
            <a:r>
              <a:rPr lang="hu-HU" sz="2000" dirty="0"/>
              <a:t>A tisztességes ingatlanközvetítő (forgalmazó) általános erkölcsi követelményei</a:t>
            </a:r>
          </a:p>
          <a:p>
            <a:pPr algn="just"/>
            <a:r>
              <a:rPr lang="hu-HU" sz="2000" dirty="0"/>
              <a:t>A piaci magatartás szabályai</a:t>
            </a:r>
          </a:p>
          <a:p>
            <a:pPr algn="just"/>
            <a:r>
              <a:rPr lang="hu-HU" sz="2000" dirty="0"/>
              <a:t>Az ingatlanirodáknak megbízható munkát és tevékenységet kell folytatniuk, megfelelő információkat, tájékoztatásokat kell adni a megbízók (ügyfelek) </a:t>
            </a:r>
            <a:r>
              <a:rPr lang="hu-HU" sz="2000" dirty="0" smtClean="0"/>
              <a:t>részére…</a:t>
            </a:r>
            <a:endParaRPr lang="hu-HU" sz="2000" dirty="0"/>
          </a:p>
          <a:p>
            <a:pPr algn="just"/>
            <a:r>
              <a:rPr lang="hu-HU" sz="2000" dirty="0"/>
              <a:t>Az ingatlanirodákkal kapcsolatban álló együttműködő társirodák, pénzintézetek a kölcsönös egyenjogúság alapján működjenek együtt</a:t>
            </a:r>
          </a:p>
          <a:p>
            <a:pPr algn="just"/>
            <a:r>
              <a:rPr lang="hu-HU" sz="2000" dirty="0"/>
              <a:t>Az üzleti titok...</a:t>
            </a:r>
          </a:p>
          <a:p>
            <a:pPr algn="just"/>
            <a:r>
              <a:rPr lang="hu-HU" sz="2000" dirty="0"/>
              <a:t>Az üzleti partnerek, versenytársak jó hírét tiszteletben kell tartani</a:t>
            </a:r>
            <a:r>
              <a:rPr lang="hu-HU" sz="2000" dirty="0" smtClean="0"/>
              <a:t>...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859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Etikai problémák az ingatlanközvetítésben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8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51" y="1424940"/>
            <a:ext cx="82105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Az etikai normagyűjtemény fejezetei 2.</a:t>
            </a:r>
          </a:p>
          <a:p>
            <a:endParaRPr lang="hu-HU" sz="1000" dirty="0"/>
          </a:p>
          <a:p>
            <a:pPr algn="just"/>
            <a:r>
              <a:rPr lang="hu-HU" sz="2000" dirty="0" smtClean="0"/>
              <a:t>Ingatlanirodákkal </a:t>
            </a:r>
            <a:r>
              <a:rPr lang="hu-HU" sz="2000" dirty="0"/>
              <a:t>való kapcsolat</a:t>
            </a:r>
          </a:p>
          <a:p>
            <a:pPr algn="just"/>
            <a:r>
              <a:rPr lang="hu-HU" sz="2000" dirty="0"/>
              <a:t>Az "ingatlanosok" munkaerő-piacán kialakult verseny keretében tisztességtelen tevékenység nem folytatható</a:t>
            </a:r>
          </a:p>
          <a:p>
            <a:pPr algn="just"/>
            <a:r>
              <a:rPr lang="hu-HU" sz="2000" dirty="0"/>
              <a:t>A közönségkapcsolatokban (PR), reklámban, a potenciális megbízói ügyfélkörben a tisztes, a lényeges összefüggésekre kitérő tájékoztatás elvárható</a:t>
            </a:r>
          </a:p>
          <a:p>
            <a:pPr algn="just"/>
            <a:r>
              <a:rPr lang="hu-HU" sz="2000" dirty="0"/>
              <a:t>A gazdasági erőfölény érvényesítése nem elfogadható</a:t>
            </a:r>
          </a:p>
          <a:p>
            <a:pPr algn="just"/>
            <a:r>
              <a:rPr lang="hu-HU" sz="2000" dirty="0"/>
              <a:t>A megbízókkal szemben nem lehet erőfölényt alkalmazni</a:t>
            </a:r>
          </a:p>
          <a:p>
            <a:pPr algn="just"/>
            <a:r>
              <a:rPr lang="hu-HU" sz="2000" dirty="0"/>
              <a:t>Ingatlanirodák belső viszonyai</a:t>
            </a:r>
          </a:p>
          <a:p>
            <a:pPr algn="just"/>
            <a:r>
              <a:rPr lang="hu-HU" sz="2000" dirty="0"/>
              <a:t>A megbízókra és a többi ingatlanirodákra különösen veszélyesek az engedély nélküli ingatlanközvetítők</a:t>
            </a:r>
          </a:p>
          <a:p>
            <a:pPr algn="just"/>
            <a:r>
              <a:rPr lang="hu-HU" sz="2000" dirty="0"/>
              <a:t>Korrupció </a:t>
            </a:r>
            <a:r>
              <a:rPr lang="hu-HU" sz="2000" dirty="0" smtClean="0"/>
              <a:t>és előnyszerzés nem megengedett</a:t>
            </a:r>
            <a:endParaRPr lang="hu-HU" sz="2000" dirty="0"/>
          </a:p>
          <a:p>
            <a:pPr algn="just"/>
            <a:r>
              <a:rPr lang="hu-HU" sz="2000" dirty="0"/>
              <a:t>Az ingatlanforgalmazók nevében és érdekében fellépő szervezetek</a:t>
            </a:r>
            <a:r>
              <a:rPr lang="hu-HU" sz="2000" dirty="0" smtClean="0"/>
              <a:t>...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677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552451"/>
            <a:ext cx="8229600" cy="8085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Ingatlanközvetítés – a megbízói </a:t>
            </a:r>
            <a:r>
              <a:rPr lang="hu-HU" sz="2400" dirty="0"/>
              <a:t>magatartás változása</a:t>
            </a:r>
            <a:endParaRPr lang="en-US" sz="2350" dirty="0">
              <a:ea typeface="+mj-ea"/>
            </a:endParaRPr>
          </a:p>
        </p:txBody>
      </p:sp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AC7FBA0-0014-6D4A-8CE5-62916D6DED9B}" type="slidenum">
              <a:rPr kumimoji="0" lang="en-US" altLang="ja-JP" sz="800">
                <a:latin typeface="Arial Bold" charset="0"/>
                <a:cs typeface="Arial Bold" charset="0"/>
              </a:rPr>
              <a:pPr eaLnBrk="1" hangingPunct="1"/>
              <a:t>9</a:t>
            </a:fld>
            <a:endParaRPr kumimoji="0" lang="en-US" altLang="ja-JP" sz="800">
              <a:latin typeface="Arial Bold" charset="0"/>
              <a:cs typeface="Arial Bold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149" y="1424940"/>
            <a:ext cx="8007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A megbízói </a:t>
            </a:r>
            <a:r>
              <a:rPr lang="hu-HU" b="1" dirty="0"/>
              <a:t>magatartás nem változott lényegesen </a:t>
            </a:r>
            <a:r>
              <a:rPr lang="hu-HU" dirty="0"/>
              <a:t>az elmúlt években. </a:t>
            </a:r>
            <a:endParaRPr lang="hu-HU" dirty="0" smtClean="0"/>
          </a:p>
          <a:p>
            <a:pPr algn="just"/>
            <a:r>
              <a:rPr lang="hu-HU" dirty="0" smtClean="0"/>
              <a:t>A megbízók informáltsága megváltozott az informatikai fejlődésének köszönhetően, ezért nagyobb felkészültség és precízebb munkavégzés várható el a közvetítőktől.</a:t>
            </a:r>
          </a:p>
          <a:p>
            <a:pPr algn="just"/>
            <a:r>
              <a:rPr lang="hu-HU" dirty="0" smtClean="0"/>
              <a:t>Továbbra is </a:t>
            </a:r>
            <a:r>
              <a:rPr lang="hu-HU" b="1" dirty="0" smtClean="0"/>
              <a:t>gyakoriak az ingatlanközvetítők megkerülésére tett kísérletek, és a nem fizetés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61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liers_Master_PPT_Template_Standard_4_3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Collier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g Slide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ales &amp; Lease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ase Studies &amp; Video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ther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Colliers_Master_PPT_Template_Standard_4_3</Template>
  <TotalTime>4008</TotalTime>
  <Words>693</Words>
  <Application>Microsoft Office PowerPoint</Application>
  <PresentationFormat>Diavetítés a képernyőre (4:3 oldalarány)</PresentationFormat>
  <Paragraphs>126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Colliers_Master_PPT_Template_Standard_4_3</vt:lpstr>
      <vt:lpstr>Content Pages</vt:lpstr>
      <vt:lpstr>Org Slides</vt:lpstr>
      <vt:lpstr>Sales &amp; Leases</vt:lpstr>
      <vt:lpstr>Case Studies &amp; Videos</vt:lpstr>
      <vt:lpstr>Others</vt:lpstr>
      <vt:lpstr>Az ingatlanközvetítés és értékbecslés etikai kérdései vs. a megbízói magatartás változása</vt:lpstr>
      <vt:lpstr>Az ingatlanközvetítői szakma evolúciója</vt:lpstr>
      <vt:lpstr>Az értékbecslések szerepe az ingatlanpiacon</vt:lpstr>
      <vt:lpstr>Etikai problémák az ingatlanközvetítésben</vt:lpstr>
      <vt:lpstr>Etikai problémák az ingatlanközvetítésben</vt:lpstr>
      <vt:lpstr>Etikai problémák az ingatlanközvetítésben</vt:lpstr>
      <vt:lpstr>Etikai problémák az ingatlanközvetítésben</vt:lpstr>
      <vt:lpstr>Etikai problémák az ingatlanközvetítésben</vt:lpstr>
      <vt:lpstr>Ingatlanközvetítés – a megbízói magatartás változása</vt:lpstr>
      <vt:lpstr>Etikai problémák az ingatlanközvetítésben</vt:lpstr>
      <vt:lpstr>Etikai problémák az értékbecslésben</vt:lpstr>
      <vt:lpstr>Értékbecslés - etikai problémák és a megbízói magatartás változása</vt:lpstr>
      <vt:lpstr>Értékbecslés - etikai problémák és a megbízói magatartás változása</vt:lpstr>
      <vt:lpstr>Etikai problémák az ingatlanközvetítésben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dc:creator>Balla, Akos</dc:creator>
  <cp:lastModifiedBy>Balla, Akos</cp:lastModifiedBy>
  <cp:revision>16</cp:revision>
  <dcterms:created xsi:type="dcterms:W3CDTF">2014-09-30T12:15:14Z</dcterms:created>
  <dcterms:modified xsi:type="dcterms:W3CDTF">2014-10-03T07:04:10Z</dcterms:modified>
</cp:coreProperties>
</file>